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20A53"/>
    <a:srgbClr val="051F7C"/>
    <a:srgbClr val="022589"/>
    <a:srgbClr val="000066"/>
    <a:srgbClr val="003366"/>
    <a:srgbClr val="003399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4660" autoAdjust="0"/>
  </p:normalViewPr>
  <p:slideViewPr>
    <p:cSldViewPr>
      <p:cViewPr>
        <p:scale>
          <a:sx n="60" d="100"/>
          <a:sy n="60" d="100"/>
        </p:scale>
        <p:origin x="-1098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63E859-DF3D-48BE-B87B-B77E95A077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9" name="Group 17"/>
          <p:cNvGrpSpPr>
            <a:grpSpLocks/>
          </p:cNvGrpSpPr>
          <p:nvPr/>
        </p:nvGrpSpPr>
        <p:grpSpPr bwMode="auto">
          <a:xfrm>
            <a:off x="-9525" y="2708275"/>
            <a:ext cx="9183688" cy="1501775"/>
            <a:chOff x="-6" y="1706"/>
            <a:chExt cx="5785" cy="946"/>
          </a:xfrm>
        </p:grpSpPr>
        <p:sp>
          <p:nvSpPr>
            <p:cNvPr id="3090" name="Freeform 18"/>
            <p:cNvSpPr>
              <a:spLocks/>
            </p:cNvSpPr>
            <p:nvPr/>
          </p:nvSpPr>
          <p:spPr bwMode="ltGray">
            <a:xfrm>
              <a:off x="-3" y="1706"/>
              <a:ext cx="5765" cy="946"/>
            </a:xfrm>
            <a:custGeom>
              <a:avLst/>
              <a:gdLst/>
              <a:ahLst/>
              <a:cxnLst>
                <a:cxn ang="0">
                  <a:pos x="6" y="454"/>
                </a:cxn>
                <a:cxn ang="0">
                  <a:pos x="355" y="454"/>
                </a:cxn>
                <a:cxn ang="0">
                  <a:pos x="757" y="1"/>
                </a:cxn>
                <a:cxn ang="0">
                  <a:pos x="2511" y="0"/>
                </a:cxn>
                <a:cxn ang="0">
                  <a:pos x="2646" y="144"/>
                </a:cxn>
                <a:cxn ang="0">
                  <a:pos x="5779" y="137"/>
                </a:cxn>
                <a:cxn ang="0">
                  <a:pos x="5779" y="772"/>
                </a:cxn>
                <a:cxn ang="0">
                  <a:pos x="2899" y="765"/>
                </a:cxn>
                <a:cxn ang="0">
                  <a:pos x="2757" y="946"/>
                </a:cxn>
                <a:cxn ang="0">
                  <a:pos x="1883" y="946"/>
                </a:cxn>
                <a:cxn ang="0">
                  <a:pos x="1663" y="687"/>
                </a:cxn>
                <a:cxn ang="0">
                  <a:pos x="0" y="687"/>
                </a:cxn>
                <a:cxn ang="0">
                  <a:pos x="35" y="480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dist="77251" dir="4832261" algn="ctr" rotWithShape="0">
                <a:srgbClr val="000066">
                  <a:alpha val="19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 descr="01_img(Global Digtal Desigm(imageState)"/>
            <p:cNvSpPr>
              <a:spLocks/>
            </p:cNvSpPr>
            <p:nvPr/>
          </p:nvSpPr>
          <p:spPr bwMode="ltGray">
            <a:xfrm>
              <a:off x="-6" y="1731"/>
              <a:ext cx="5785" cy="895"/>
            </a:xfrm>
            <a:custGeom>
              <a:avLst/>
              <a:gdLst/>
              <a:ahLst/>
              <a:cxnLst>
                <a:cxn ang="0">
                  <a:pos x="0" y="455"/>
                </a:cxn>
                <a:cxn ang="0">
                  <a:pos x="369" y="454"/>
                </a:cxn>
                <a:cxn ang="0">
                  <a:pos x="776" y="0"/>
                </a:cxn>
                <a:cxn ang="0">
                  <a:pos x="2496" y="0"/>
                </a:cxn>
                <a:cxn ang="0">
                  <a:pos x="2632" y="136"/>
                </a:cxn>
                <a:cxn ang="0">
                  <a:pos x="5799" y="136"/>
                </a:cxn>
                <a:cxn ang="0">
                  <a:pos x="5788" y="727"/>
                </a:cxn>
                <a:cxn ang="0">
                  <a:pos x="2883" y="708"/>
                </a:cxn>
                <a:cxn ang="0">
                  <a:pos x="2747" y="895"/>
                </a:cxn>
                <a:cxn ang="0">
                  <a:pos x="1899" y="895"/>
                </a:cxn>
                <a:cxn ang="0">
                  <a:pos x="1681" y="635"/>
                </a:cxn>
                <a:cxn ang="0">
                  <a:pos x="7" y="635"/>
                </a:cxn>
                <a:cxn ang="0">
                  <a:pos x="7" y="454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876800"/>
            <a:ext cx="8153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304800"/>
            <a:ext cx="1079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3399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>
          <a:xfrm>
            <a:off x="755650" y="1700213"/>
            <a:ext cx="7777163" cy="792162"/>
          </a:xfrm>
          <a:effectLst>
            <a:outerShdw dist="53882" dir="2700000" algn="ctr" rotWithShape="0">
              <a:srgbClr val="000066">
                <a:alpha val="50000"/>
              </a:srgbClr>
            </a:outerShdw>
          </a:effectLst>
        </p:spPr>
        <p:txBody>
          <a:bodyPr/>
          <a:lstStyle>
            <a:lvl1pPr>
              <a:defRPr sz="4000" b="1">
                <a:latin typeface="Verdana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091A0-FF6A-4EDE-9E49-E983531D64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533400"/>
            <a:ext cx="2057400" cy="608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6019800" cy="608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EF42C-67CC-4EA8-9710-2B5F825CF9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3400" y="1371600"/>
            <a:ext cx="8229600" cy="524827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FF3736FB-6703-4C9F-A64D-B31CBF87C4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371600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9CF4979C-544F-4E54-813D-60D022CFAB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7E99F-0D71-416D-A429-75CB6BC57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FB6F0-55D4-474A-8D4A-668528E05A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371600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371600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1DA33-D7B4-4709-99E5-63163B2ED7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EF692-0C5A-4DD2-B3BB-0CE96A669B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77109-9199-4476-98BB-F1ED9408B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E6FE6-ED0A-4D1F-A17F-B56CAEC5F7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A9166-0430-4EBD-8357-030FE006F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5C47BB-8A89-446B-B310-1D513D6249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Freeform 16"/>
          <p:cNvSpPr>
            <a:spLocks/>
          </p:cNvSpPr>
          <p:nvPr/>
        </p:nvSpPr>
        <p:spPr bwMode="gray">
          <a:xfrm>
            <a:off x="-15875" y="288925"/>
            <a:ext cx="9159875" cy="917575"/>
          </a:xfrm>
          <a:custGeom>
            <a:avLst/>
            <a:gdLst/>
            <a:ahLst/>
            <a:cxnLst>
              <a:cxn ang="0">
                <a:pos x="434" y="356"/>
              </a:cxn>
              <a:cxn ang="0">
                <a:pos x="751" y="2"/>
              </a:cxn>
              <a:cxn ang="0">
                <a:pos x="2158" y="0"/>
              </a:cxn>
              <a:cxn ang="0">
                <a:pos x="2244" y="115"/>
              </a:cxn>
              <a:cxn ang="0">
                <a:pos x="5770" y="115"/>
              </a:cxn>
              <a:cxn ang="0">
                <a:pos x="5764" y="489"/>
              </a:cxn>
              <a:cxn ang="0">
                <a:pos x="4998" y="495"/>
              </a:cxn>
              <a:cxn ang="0">
                <a:pos x="4897" y="576"/>
              </a:cxn>
              <a:cxn ang="0">
                <a:pos x="0" y="578"/>
              </a:cxn>
              <a:cxn ang="0">
                <a:pos x="16" y="369"/>
              </a:cxn>
            </a:cxnLst>
            <a:rect l="0" t="0" r="r" b="b"/>
            <a:pathLst>
              <a:path w="5770" h="578">
                <a:moveTo>
                  <a:pt x="434" y="356"/>
                </a:moveTo>
                <a:lnTo>
                  <a:pt x="751" y="2"/>
                </a:lnTo>
                <a:lnTo>
                  <a:pt x="2158" y="0"/>
                </a:lnTo>
                <a:lnTo>
                  <a:pt x="2244" y="115"/>
                </a:lnTo>
                <a:lnTo>
                  <a:pt x="5770" y="115"/>
                </a:lnTo>
                <a:lnTo>
                  <a:pt x="5764" y="489"/>
                </a:lnTo>
                <a:lnTo>
                  <a:pt x="4998" y="495"/>
                </a:lnTo>
                <a:lnTo>
                  <a:pt x="4897" y="576"/>
                </a:lnTo>
                <a:lnTo>
                  <a:pt x="0" y="578"/>
                </a:lnTo>
                <a:lnTo>
                  <a:pt x="16" y="369"/>
                </a:lnTo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>
            <a:outerShdw dist="77251" dir="4832261" algn="ctr" rotWithShape="0">
              <a:srgbClr val="000066">
                <a:alpha val="3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Freeform 15" descr="01c_img(Global Digtal Desigm(imageState)"/>
          <p:cNvSpPr>
            <a:spLocks/>
          </p:cNvSpPr>
          <p:nvPr/>
        </p:nvSpPr>
        <p:spPr bwMode="ltGray">
          <a:xfrm>
            <a:off x="-9525" y="322263"/>
            <a:ext cx="9153525" cy="854075"/>
          </a:xfrm>
          <a:custGeom>
            <a:avLst/>
            <a:gdLst/>
            <a:ahLst/>
            <a:cxnLst>
              <a:cxn ang="0">
                <a:pos x="433" y="360"/>
              </a:cxn>
              <a:cxn ang="0">
                <a:pos x="767" y="3"/>
              </a:cxn>
              <a:cxn ang="0">
                <a:pos x="2152" y="0"/>
              </a:cxn>
              <a:cxn ang="0">
                <a:pos x="2228" y="113"/>
              </a:cxn>
              <a:cxn ang="0">
                <a:pos x="5766" y="113"/>
              </a:cxn>
              <a:cxn ang="0">
                <a:pos x="5766" y="442"/>
              </a:cxn>
              <a:cxn ang="0">
                <a:pos x="4968" y="442"/>
              </a:cxn>
              <a:cxn ang="0">
                <a:pos x="4880" y="531"/>
              </a:cxn>
              <a:cxn ang="0">
                <a:pos x="0" y="521"/>
              </a:cxn>
              <a:cxn ang="0">
                <a:pos x="0" y="373"/>
              </a:cxn>
            </a:cxnLst>
            <a:rect l="0" t="0" r="r" b="b"/>
            <a:pathLst>
              <a:path w="5766" h="531">
                <a:moveTo>
                  <a:pt x="433" y="360"/>
                </a:moveTo>
                <a:lnTo>
                  <a:pt x="767" y="3"/>
                </a:lnTo>
                <a:lnTo>
                  <a:pt x="2152" y="0"/>
                </a:lnTo>
                <a:lnTo>
                  <a:pt x="2228" y="113"/>
                </a:lnTo>
                <a:lnTo>
                  <a:pt x="5766" y="113"/>
                </a:lnTo>
                <a:lnTo>
                  <a:pt x="5766" y="442"/>
                </a:lnTo>
                <a:lnTo>
                  <a:pt x="4968" y="442"/>
                </a:lnTo>
                <a:lnTo>
                  <a:pt x="4880" y="531"/>
                </a:lnTo>
                <a:lnTo>
                  <a:pt x="0" y="521"/>
                </a:lnTo>
                <a:lnTo>
                  <a:pt x="0" y="373"/>
                </a:lnTo>
              </a:path>
            </a:pathLst>
          </a:custGeom>
          <a:blipFill dpi="0" rotWithShape="1">
            <a:blip r:embed="rId16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371600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9943DFE-E74A-4492-A981-A8A707516A5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5334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928670"/>
            <a:ext cx="8715436" cy="17859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Государственное регулирование занятости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57166"/>
            <a:ext cx="857256" cy="285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725"/>
            <a:ext cx="8229600" cy="4676795"/>
          </a:xfrm>
        </p:spPr>
        <p:txBody>
          <a:bodyPr/>
          <a:lstStyle/>
          <a:p>
            <a:pPr algn="ctr">
              <a:buNone/>
            </a:pPr>
            <a:r>
              <a:rPr lang="ru-RU" sz="2400" dirty="0">
                <a:latin typeface="Comic Sans MS" pitchFamily="66" charset="0"/>
              </a:rPr>
              <a:t>В основе государственной системы </a:t>
            </a:r>
            <a:r>
              <a:rPr lang="ru-RU" sz="2400" dirty="0" smtClean="0">
                <a:latin typeface="Comic Sans MS" pitchFamily="66" charset="0"/>
              </a:rPr>
              <a:t>регулирования </a:t>
            </a:r>
            <a:r>
              <a:rPr lang="ru-RU" sz="2400" dirty="0">
                <a:latin typeface="Comic Sans MS" pitchFamily="66" charset="0"/>
              </a:rPr>
              <a:t>лежит сеть служб и фондов занятости различных уровней. На федеральном уровне - это </a:t>
            </a:r>
            <a:r>
              <a:rPr lang="ru-RU" sz="2400" dirty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latin typeface="Comic Sans MS" pitchFamily="66" charset="0"/>
              </a:rPr>
              <a:t>Государственный Фонд занятости </a:t>
            </a:r>
            <a:r>
              <a:rPr lang="ru-RU" sz="2400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latin typeface="Comic Sans MS" pitchFamily="66" charset="0"/>
              </a:rPr>
              <a:t>населения</a:t>
            </a:r>
            <a:r>
              <a:rPr lang="ru-RU" sz="2400" dirty="0" smtClean="0">
                <a:latin typeface="Comic Sans MS" pitchFamily="66" charset="0"/>
              </a:rPr>
              <a:t>, </a:t>
            </a:r>
            <a:r>
              <a:rPr lang="ru-RU" sz="2400" dirty="0">
                <a:latin typeface="Comic Sans MS" pitchFamily="66" charset="0"/>
              </a:rPr>
              <a:t>в каждом из субъектов Федерации существуют региональные или республиканские </a:t>
            </a:r>
            <a:r>
              <a:rPr lang="ru-RU" sz="2400" dirty="0">
                <a:ln>
                  <a:solidFill>
                    <a:srgbClr val="00B0F0"/>
                  </a:solidFill>
                </a:ln>
                <a:latin typeface="Comic Sans MS" pitchFamily="66" charset="0"/>
              </a:rPr>
              <a:t>фонды и  службы занятости</a:t>
            </a:r>
            <a:r>
              <a:rPr lang="ru-RU" sz="2400" dirty="0">
                <a:latin typeface="Comic Sans MS" pitchFamily="66" charset="0"/>
              </a:rPr>
              <a:t>, а в городах и населенных пунктах, а также в крупных сельских пунктах существую </a:t>
            </a:r>
            <a:r>
              <a:rPr lang="ru-RU" sz="2400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latin typeface="Comic Sans MS" pitchFamily="66" charset="0"/>
              </a:rPr>
              <a:t>местные службы занятости</a:t>
            </a:r>
            <a:r>
              <a:rPr lang="ru-RU" sz="2400" dirty="0">
                <a:latin typeface="Comic Sans MS" pitchFamily="66" charset="0"/>
              </a:rPr>
              <a:t>. </a:t>
            </a:r>
            <a:endParaRPr lang="ru-RU" sz="24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Функции</a:t>
            </a:r>
            <a:r>
              <a:rPr lang="ru-RU" sz="2400" dirty="0">
                <a:latin typeface="Comic Sans MS" pitchFamily="66" charset="0"/>
              </a:rPr>
              <a:t>, права, обязанности службы занятости нацелены на проведение мероприятий по ее увеличению.  </a:t>
            </a:r>
          </a:p>
          <a:p>
            <a:pPr algn="ctr">
              <a:buNone/>
            </a:pPr>
            <a:r>
              <a:rPr lang="ru-RU" dirty="0"/>
              <a:t> 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1928794" y="1428736"/>
            <a:ext cx="700089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Органы служб занятости на основе прогнозов экономического развития с участием работодателей и представителей трудящихся разрабатывают программы занятости, которые после согласования утверждаются представителями соответствующих органов власти. Органы исполнительной и представительной власти вместе со службами занятости контролируют реализацию принятых программ.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5" name="Рисунок 4" descr="2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4000504"/>
            <a:ext cx="3302150" cy="255366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785786" y="357166"/>
            <a:ext cx="75724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  <a:ea typeface="Times New Roman" pitchFamily="18" charset="0"/>
              </a:rPr>
              <a:t>Служба занятости наделена широким кругом прав и обязанностей:</a:t>
            </a:r>
            <a:endParaRPr kumimoji="0" lang="ru-RU" sz="40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571612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arenR"/>
            </a:pPr>
            <a:r>
              <a:rPr lang="ru-RU" sz="2400" dirty="0" smtClean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Анализировать </a:t>
            </a:r>
            <a:r>
              <a:rPr lang="ru-RU" sz="2400" dirty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 прогнозировать состояние рынка труда;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sz="2400" dirty="0" smtClean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Вести </a:t>
            </a:r>
            <a:r>
              <a:rPr lang="ru-RU" sz="2400" dirty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учет свободных рабочих мест и граждан, обращающихся по вопросам трудоустройства;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sz="2400" dirty="0" smtClean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Информировать </a:t>
            </a:r>
            <a:r>
              <a:rPr lang="ru-RU" sz="2400" dirty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обращающихся работников и работодателей о возможности получения работы и обеспечения рабочей силы;</a:t>
            </a:r>
          </a:p>
          <a:p>
            <a:pPr marL="342900" lvl="0" indent="-342900">
              <a:buFont typeface="+mj-lt"/>
              <a:buAutoNum type="arabicParenR"/>
            </a:pPr>
            <a:r>
              <a:rPr lang="ru-RU" sz="2400" dirty="0" smtClean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Оказывать </a:t>
            </a:r>
            <a:r>
              <a:rPr lang="ru-RU" sz="2400" dirty="0">
                <a:ln w="18415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ysDash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гражданам помощь в подборе подходящей работы, а работодателям - в подборе необходимых работников;</a:t>
            </a:r>
          </a:p>
        </p:txBody>
      </p:sp>
      <p:pic>
        <p:nvPicPr>
          <p:cNvPr id="5" name="Рисунок 4" descr="5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4572008"/>
            <a:ext cx="2500330" cy="1925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984" y="1256467"/>
            <a:ext cx="664373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r">
              <a:buFont typeface="+mj-lt"/>
              <a:buAutoNum type="arabicParenR" startAt="5"/>
            </a:pPr>
            <a:r>
              <a:rPr lang="ru-RU" sz="2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Организовывать профессиональную подготовку, переподготовку и повышение квалификации граждан в учебных заведениях службы занятости и других учебных заведениях;</a:t>
            </a:r>
          </a:p>
          <a:p>
            <a:pPr marL="457200" indent="-457200" algn="r">
              <a:buFont typeface="+mj-lt"/>
              <a:buAutoNum type="arabicParenR" startAt="5"/>
            </a:pPr>
            <a:r>
              <a:rPr lang="ru-RU" sz="2000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Оказывать услуги в профессиональной ориентации и трудоустройстве, высвобождаемым работником и другим категориям населения;</a:t>
            </a:r>
          </a:p>
          <a:p>
            <a:pPr marL="457200" lvl="0" indent="-457200" algn="r">
              <a:buFont typeface="+mj-lt"/>
              <a:buAutoNum type="arabicParenR" startAt="5"/>
            </a:pPr>
            <a:r>
              <a:rPr lang="ru-RU" sz="2000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Регистрировать безработных и оказывать им помощь в пределах своей компетенции;</a:t>
            </a:r>
          </a:p>
          <a:p>
            <a:pPr marL="457200" indent="-457200" algn="r">
              <a:buFont typeface="+mj-lt"/>
              <a:buAutoNum type="arabicParenR" startAt="5"/>
            </a:pPr>
            <a:r>
              <a:rPr lang="ru-RU" sz="2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Разрабатывать республиканские и  региональные программы занятости;</a:t>
            </a:r>
          </a:p>
          <a:p>
            <a:pPr marL="457200" lvl="0" indent="-457200" algn="r">
              <a:buFont typeface="+mj-lt"/>
              <a:buAutoNum type="arabicParenR" startAt="9"/>
            </a:pPr>
            <a:r>
              <a:rPr lang="ru-RU" sz="2000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Подготавливать предложения об использовании труда иностранных работников, привлекаемых на основе межправительственных соглашений;</a:t>
            </a:r>
          </a:p>
          <a:p>
            <a:endParaRPr lang="ru-RU" sz="2000" dirty="0" smtClean="0"/>
          </a:p>
          <a:p>
            <a:pPr marL="457200" indent="-457200" algn="r">
              <a:buFont typeface="+mj-lt"/>
              <a:buAutoNum type="arabicParenR" startAt="5"/>
            </a:pPr>
            <a:endParaRPr lang="ru-RU" sz="2000" dirty="0" smtClean="0">
              <a:latin typeface="Comic Sans MS" pitchFamily="66" charset="0"/>
            </a:endParaRPr>
          </a:p>
          <a:p>
            <a:pPr marL="457200" lvl="0" indent="-457200" algn="r">
              <a:buFont typeface="+mj-lt"/>
              <a:buAutoNum type="arabicParenR" startAt="5"/>
            </a:pPr>
            <a:endParaRPr lang="ru-RU" sz="2000" dirty="0" smtClean="0">
              <a:latin typeface="Comic Sans MS" pitchFamily="66" charset="0"/>
            </a:endParaRPr>
          </a:p>
          <a:p>
            <a:pPr marL="457200" indent="-457200" algn="r">
              <a:buFont typeface="+mj-lt"/>
              <a:buAutoNum type="arabicParenR" startAt="5"/>
            </a:pPr>
            <a:endParaRPr lang="ru-RU" sz="2000" dirty="0" smtClean="0">
              <a:latin typeface="Comic Sans MS" pitchFamily="66" charset="0"/>
            </a:endParaRPr>
          </a:p>
          <a:p>
            <a:pPr marL="457200" lvl="0" indent="-457200" algn="r">
              <a:buFont typeface="+mj-lt"/>
              <a:buAutoNum type="arabicParenR" startAt="5"/>
            </a:pPr>
            <a:endParaRPr lang="ru-RU" sz="2000" dirty="0" smtClean="0">
              <a:latin typeface="Comic Sans MS" pitchFamily="66" charset="0"/>
            </a:endParaRPr>
          </a:p>
        </p:txBody>
      </p:sp>
      <p:pic>
        <p:nvPicPr>
          <p:cNvPr id="5" name="Рисунок 4" descr="7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1571612"/>
            <a:ext cx="3500462" cy="453581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85860"/>
            <a:ext cx="78581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buFont typeface="+mj-lt"/>
              <a:buAutoNum type="arabicParenR" startAt="10"/>
            </a:pPr>
            <a:r>
              <a:rPr lang="ru-RU" sz="24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Оплачивать </a:t>
            </a:r>
            <a:r>
              <a:rPr lang="ru-RU" sz="24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стоимость профессиональной подготовки и переподготовки, если трудоустройство требует получение новой профессии, также выплачивается стипендия за период учебы;</a:t>
            </a:r>
          </a:p>
          <a:p>
            <a:pPr marL="342900" indent="-342900" algn="ctr">
              <a:buFont typeface="+mj-lt"/>
              <a:buAutoNum type="arabicParenR" startAt="10"/>
            </a:pPr>
            <a:r>
              <a:rPr lang="ru-RU" sz="24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Выдавать</a:t>
            </a:r>
            <a:r>
              <a:rPr lang="ru-RU" sz="24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, в соответствии с законом, пособие по безработице, устанавливать к ним надбавки с учетом иждивенцев и других обстоятельств;</a:t>
            </a:r>
          </a:p>
          <a:p>
            <a:pPr marL="342900" lvl="0" indent="-342900" algn="ctr">
              <a:buFont typeface="+mj-lt"/>
              <a:buAutoNum type="arabicParenR" startAt="10"/>
            </a:pPr>
            <a:r>
              <a:rPr lang="ru-RU" sz="240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Публиковать </a:t>
            </a:r>
            <a:r>
              <a:rPr lang="ru-RU" sz="24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статистические данные о состоянии рынка труда.</a:t>
            </a:r>
          </a:p>
          <a:p>
            <a:pPr marL="342900" indent="-342900">
              <a:buFont typeface="+mj-lt"/>
              <a:buAutoNum type="arabicParenR" startAt="10"/>
            </a:pPr>
            <a:endParaRPr lang="ru-RU" dirty="0" smtClean="0"/>
          </a:p>
          <a:p>
            <a:pPr marL="342900" lvl="0" indent="-342900"/>
            <a:endParaRPr lang="ru-RU" dirty="0" smtClean="0"/>
          </a:p>
        </p:txBody>
      </p:sp>
      <p:pic>
        <p:nvPicPr>
          <p:cNvPr id="3" name="Рисунок 2" descr="3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786322"/>
            <a:ext cx="3000396" cy="1888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4214818"/>
            <a:ext cx="800105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</a:rPr>
              <a:t>Федеральная служба занятости, имея централизованное финансирование, оказывает услуги бесплатно как гражданам, так и работодателям, пропагандируя их сведения о вакансиях.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10208129_39728c15cc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20000">
            <a:off x="4828223" y="1151784"/>
            <a:ext cx="3821905" cy="2866430"/>
          </a:xfrm>
          <a:prstGeom prst="rect">
            <a:avLst/>
          </a:prstGeom>
        </p:spPr>
      </p:pic>
      <p:pic>
        <p:nvPicPr>
          <p:cNvPr id="5" name="Рисунок 4" descr="rubli_2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720000">
            <a:off x="610375" y="503266"/>
            <a:ext cx="3764597" cy="2831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db2004137d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9966FF"/>
        </a:dk1>
        <a:lt1>
          <a:srgbClr val="B6D1F6"/>
        </a:lt1>
        <a:dk2>
          <a:srgbClr val="660066"/>
        </a:dk2>
        <a:lt2>
          <a:srgbClr val="FFFFFF"/>
        </a:lt2>
        <a:accent1>
          <a:srgbClr val="6699FF"/>
        </a:accent1>
        <a:accent2>
          <a:srgbClr val="35C7B6"/>
        </a:accent2>
        <a:accent3>
          <a:srgbClr val="B8AAB8"/>
        </a:accent3>
        <a:accent4>
          <a:srgbClr val="9BB2D2"/>
        </a:accent4>
        <a:accent5>
          <a:srgbClr val="B8CAFF"/>
        </a:accent5>
        <a:accent6>
          <a:srgbClr val="2FB4A5"/>
        </a:accent6>
        <a:hlink>
          <a:srgbClr val="FFCC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2">
        <a:dk1>
          <a:srgbClr val="33CCCC"/>
        </a:dk1>
        <a:lt1>
          <a:srgbClr val="B6D1F6"/>
        </a:lt1>
        <a:dk2>
          <a:srgbClr val="006666"/>
        </a:dk2>
        <a:lt2>
          <a:srgbClr val="FFFFFF"/>
        </a:lt2>
        <a:accent1>
          <a:srgbClr val="33CCFF"/>
        </a:accent1>
        <a:accent2>
          <a:srgbClr val="6ABA42"/>
        </a:accent2>
        <a:accent3>
          <a:srgbClr val="AAB8B8"/>
        </a:accent3>
        <a:accent4>
          <a:srgbClr val="9BB2D2"/>
        </a:accent4>
        <a:accent5>
          <a:srgbClr val="ADE2FF"/>
        </a:accent5>
        <a:accent6>
          <a:srgbClr val="5FA83B"/>
        </a:accent6>
        <a:hlink>
          <a:srgbClr val="FF9900"/>
        </a:hlink>
        <a:folHlink>
          <a:srgbClr val="6289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3">
        <a:dk1>
          <a:srgbClr val="0066CC"/>
        </a:dk1>
        <a:lt1>
          <a:srgbClr val="B1E2FB"/>
        </a:lt1>
        <a:dk2>
          <a:srgbClr val="003399"/>
        </a:dk2>
        <a:lt2>
          <a:srgbClr val="FFFFFF"/>
        </a:lt2>
        <a:accent1>
          <a:srgbClr val="4BAAF1"/>
        </a:accent1>
        <a:accent2>
          <a:srgbClr val="91D969"/>
        </a:accent2>
        <a:accent3>
          <a:srgbClr val="AAADCA"/>
        </a:accent3>
        <a:accent4>
          <a:srgbClr val="97C1D6"/>
        </a:accent4>
        <a:accent5>
          <a:srgbClr val="B1D2F7"/>
        </a:accent5>
        <a:accent6>
          <a:srgbClr val="83C45E"/>
        </a:accent6>
        <a:hlink>
          <a:srgbClr val="85AEFF"/>
        </a:hlink>
        <a:folHlink>
          <a:srgbClr val="B9B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cdb2004137d</Template>
  <TotalTime>244</TotalTime>
  <Words>321</Words>
  <Application>Microsoft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cdb2004137d</vt:lpstr>
      <vt:lpstr>Государственное регулирование занятости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Guilddesign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регулирование занятости</dc:title>
  <dc:creator>Dom</dc:creator>
  <cp:lastModifiedBy>kabinet106</cp:lastModifiedBy>
  <cp:revision>31</cp:revision>
  <dcterms:created xsi:type="dcterms:W3CDTF">2009-02-25T13:54:27Z</dcterms:created>
  <dcterms:modified xsi:type="dcterms:W3CDTF">2009-03-23T03:48:52Z</dcterms:modified>
</cp:coreProperties>
</file>