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8" r:id="rId3"/>
    <p:sldId id="257" r:id="rId4"/>
    <p:sldId id="259" r:id="rId5"/>
    <p:sldId id="294" r:id="rId6"/>
    <p:sldId id="295" r:id="rId7"/>
    <p:sldId id="281" r:id="rId8"/>
    <p:sldId id="296" r:id="rId9"/>
    <p:sldId id="293" r:id="rId10"/>
    <p:sldId id="297" r:id="rId11"/>
    <p:sldId id="298" r:id="rId12"/>
    <p:sldId id="299" r:id="rId13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F8B"/>
    <a:srgbClr val="D2E2A6"/>
    <a:srgbClr val="008A00"/>
    <a:srgbClr val="009900"/>
    <a:srgbClr val="006699"/>
    <a:srgbClr val="F14343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64" autoAdjust="0"/>
    <p:restoredTop sz="94660"/>
  </p:normalViewPr>
  <p:slideViewPr>
    <p:cSldViewPr>
      <p:cViewPr>
        <p:scale>
          <a:sx n="70" d="100"/>
          <a:sy n="70" d="100"/>
        </p:scale>
        <p:origin x="-834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C71549C-8DC4-47C7-85C8-7CD45BD5CEF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467600" y="6448425"/>
            <a:ext cx="1219200" cy="244475"/>
          </a:xfr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171700" y="6270625"/>
            <a:ext cx="2297113" cy="244475"/>
          </a:xfrm>
        </p:spPr>
        <p:txBody>
          <a:bodyPr/>
          <a:lstStyle>
            <a:lvl1pPr>
              <a:defRPr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1000" y="6461125"/>
            <a:ext cx="457200" cy="244475"/>
          </a:xfrm>
        </p:spPr>
        <p:txBody>
          <a:bodyPr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C3141978-6CEB-4367-ABDC-CF1865FAA97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4381500" y="6172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i="1" dirty="0"/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4876800" cy="304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438400"/>
            <a:ext cx="4800600" cy="1114425"/>
          </a:xfrm>
          <a:effectLst/>
        </p:spPr>
        <p:txBody>
          <a:bodyPr/>
          <a:lstStyle>
            <a:lvl1pPr algn="ctr">
              <a:defRPr sz="4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C65CBE-FC71-42BF-87CA-FF396DCC0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77025" y="704850"/>
            <a:ext cx="2047875" cy="5619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704850"/>
            <a:ext cx="5991225" cy="5619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A626E0A-3E91-412B-9C65-F242BE13B2C7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704850"/>
            <a:ext cx="5638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631950"/>
            <a:ext cx="8191500" cy="4692650"/>
          </a:xfrm>
        </p:spPr>
        <p:txBody>
          <a:bodyPr/>
          <a:lstStyle/>
          <a:p>
            <a:r>
              <a:rPr lang="ru-RU" dirty="0" smtClean="0"/>
              <a:t>Вставка таблицы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934200" y="2286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53200"/>
            <a:ext cx="838200" cy="261938"/>
          </a:xfrm>
        </p:spPr>
        <p:txBody>
          <a:bodyPr/>
          <a:lstStyle>
            <a:lvl1pPr>
              <a:defRPr/>
            </a:lvl1pPr>
          </a:lstStyle>
          <a:p>
            <a:fld id="{087DC45E-738C-4236-8298-D4A6E66B909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5320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C51D20-3E9D-452C-AD5F-29B86A59CBD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5E4204B-7606-41E6-883C-B28BA4267D5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631950"/>
            <a:ext cx="4019550" cy="4692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5350" y="1631950"/>
            <a:ext cx="4019550" cy="4692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2457D9-6DAF-4C6F-AFAB-2D154F1925C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70C582-8F54-4C5E-AE8E-819B4D843F9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4E9162-07E2-432C-94E5-5A35F51652E9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539D53-583E-4D58-B614-8A150F9B23E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F5475D-3D85-4366-B557-255737CB5B5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5D6FEF0-D3ED-4DF5-B7AF-BCB5E27DF899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7" name="Object 93"/>
          <p:cNvGraphicFramePr>
            <a:graphicFrameLocks noChangeAspect="1"/>
          </p:cNvGraphicFramePr>
          <p:nvPr/>
        </p:nvGraphicFramePr>
        <p:xfrm>
          <a:off x="0" y="409575"/>
          <a:ext cx="9144000" cy="1238250"/>
        </p:xfrm>
        <a:graphic>
          <a:graphicData uri="http://schemas.openxmlformats.org/presentationml/2006/ole">
            <p:oleObj spid="_x0000_s1117" name="Image" r:id="rId15" imgW="12952381" imgH="2717460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3400" y="1631950"/>
            <a:ext cx="8191500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934200" y="228600"/>
            <a:ext cx="1752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5320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34C1B0C-6EDC-45A8-9A0A-5890D34C1C4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057400" y="704850"/>
            <a:ext cx="5638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81000" y="6553200"/>
            <a:ext cx="1905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18" name="Picture 94" descr="p16s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81000" y="152400"/>
            <a:ext cx="1706563" cy="1314450"/>
          </a:xfrm>
          <a:prstGeom prst="rect">
            <a:avLst/>
          </a:prstGeom>
          <a:noFill/>
        </p:spPr>
      </p:pic>
      <p:sp>
        <p:nvSpPr>
          <p:cNvPr id="1107" name="Text Box 83"/>
          <p:cNvSpPr txBox="1">
            <a:spLocks noChangeArrowheads="1"/>
          </p:cNvSpPr>
          <p:nvPr/>
        </p:nvSpPr>
        <p:spPr bwMode="gray">
          <a:xfrm>
            <a:off x="523875" y="517525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 b="1" i="1" dirty="0">
                <a:solidFill>
                  <a:schemeClr val="tx2"/>
                </a:solidFill>
              </a:rPr>
              <a:t>LOGO</a:t>
            </a:r>
          </a:p>
        </p:txBody>
      </p:sp>
      <p:pic>
        <p:nvPicPr>
          <p:cNvPr id="1119" name="Picture 95" descr="p16_ss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57200" y="590550"/>
            <a:ext cx="242888" cy="247650"/>
          </a:xfrm>
          <a:prstGeom prst="rect">
            <a:avLst/>
          </a:prstGeom>
          <a:noFill/>
        </p:spPr>
      </p:pic>
      <p:pic>
        <p:nvPicPr>
          <p:cNvPr id="1120" name="Picture 96" descr="p16_s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76400" y="609600"/>
            <a:ext cx="228600" cy="1968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Налоги</a:t>
            </a:r>
            <a:endParaRPr lang="en-US" sz="13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64" name="Picture 16" descr="p16_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667000"/>
            <a:ext cx="671513" cy="685800"/>
          </a:xfrm>
          <a:prstGeom prst="rect">
            <a:avLst/>
          </a:prstGeom>
          <a:noFill/>
        </p:spPr>
      </p:pic>
      <p:pic>
        <p:nvPicPr>
          <p:cNvPr id="2065" name="Picture 17" descr="p16_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2806700"/>
            <a:ext cx="635000" cy="5461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500562" y="6072206"/>
            <a:ext cx="928694" cy="57150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428604"/>
            <a:ext cx="6372252" cy="1071570"/>
          </a:xfrm>
        </p:spPr>
        <p:txBody>
          <a:bodyPr/>
          <a:lstStyle/>
          <a:p>
            <a:r>
              <a:rPr lang="ru-RU" dirty="0" smtClean="0"/>
              <a:t>Федеральные налоги и сборы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643050"/>
            <a:ext cx="72866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sz="2400" dirty="0" smtClean="0">
                <a:latin typeface="Comic Sans MS" pitchFamily="66" charset="0"/>
              </a:rPr>
              <a:t>Налог на добавленную стоимость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Акцизы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Налог на доходы физических лиц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Единый социальный налог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Налог на прибыль организаций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Налог на добычу полезных ископаемых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Налог с имущества, переходящего в порядке наследования или дарения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Водный налог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Сборы за пользование объектами животного мира и за пользование объектами водных биологических ресурсов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Comic Sans MS" pitchFamily="66" charset="0"/>
              </a:rPr>
              <a:t>Государственная пошлина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6" name="Рисунок 5" descr="1ae62a56340ecb494e588c9be5dac85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8" y="5286388"/>
            <a:ext cx="2165459" cy="13858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Региональные налоги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928802"/>
            <a:ext cx="67151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Налог на имущество организаций</a:t>
            </a:r>
          </a:p>
          <a:p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Налог на игорный бизнес</a:t>
            </a:r>
          </a:p>
          <a:p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Транспортный налог</a:t>
            </a:r>
            <a:endParaRPr lang="ru-RU" sz="2800" dirty="0"/>
          </a:p>
        </p:txBody>
      </p:sp>
      <p:pic>
        <p:nvPicPr>
          <p:cNvPr id="5" name="Рисунок 4" descr="1211583068_nal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392736"/>
            <a:ext cx="3971931" cy="3230990"/>
          </a:xfrm>
          <a:prstGeom prst="rect">
            <a:avLst/>
          </a:prstGeom>
        </p:spPr>
      </p:pic>
      <p:pic>
        <p:nvPicPr>
          <p:cNvPr id="6" name="Рисунок 5" descr="pic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4429132"/>
            <a:ext cx="2602358" cy="242886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Местные налоги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928802"/>
            <a:ext cx="50006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Comic Sans MS" pitchFamily="66" charset="0"/>
              </a:rPr>
              <a:t>Земельный налог</a:t>
            </a:r>
          </a:p>
          <a:p>
            <a:pPr>
              <a:buFont typeface="Wingdings" pitchFamily="2" charset="2"/>
              <a:buChar char="Ø"/>
            </a:pPr>
            <a:endParaRPr lang="ru-RU" sz="32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Comic Sans MS" pitchFamily="66" charset="0"/>
              </a:rPr>
              <a:t>Налог на имущество физических лиц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5" name="Рисунок 4" descr="1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1714488"/>
            <a:ext cx="3238507" cy="485776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643050"/>
            <a:ext cx="8643997" cy="4857783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b="1" i="1" u="sng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Налог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— обязательный, индивидуально безвозмездный платёж,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средств, в целях финансового обеспечения деятельности государства или муниципальных образований.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pPr lvl="1" algn="r">
              <a:lnSpc>
                <a:spcPct val="90000"/>
              </a:lnSpc>
              <a:buNone/>
            </a:pPr>
            <a:r>
              <a:rPr lang="en-US" sz="2800" b="1" dirty="0">
                <a:ln/>
                <a:solidFill>
                  <a:schemeClr val="accent3"/>
                </a:solidFill>
              </a:rPr>
              <a:t/>
            </a:r>
            <a:br>
              <a:rPr lang="en-US" sz="2800" b="1" dirty="0">
                <a:ln/>
                <a:solidFill>
                  <a:schemeClr val="accent3"/>
                </a:solidFill>
              </a:rPr>
            </a:br>
            <a:r>
              <a:rPr lang="ru-RU" sz="2800" b="1" i="1" dirty="0" smtClean="0">
                <a:ln/>
                <a:solidFill>
                  <a:schemeClr val="accent3"/>
                </a:solidFill>
              </a:rPr>
              <a:t>(Ст.8 Налогового кодекса РФ)</a:t>
            </a:r>
            <a:endParaRPr lang="en-US" sz="2800" b="1" i="1" dirty="0">
              <a:ln/>
              <a:solidFill>
                <a:schemeClr val="accent3"/>
              </a:solidFill>
            </a:endParaRPr>
          </a:p>
          <a:p>
            <a:pPr lvl="1">
              <a:lnSpc>
                <a:spcPct val="90000"/>
              </a:lnSpc>
              <a:buNone/>
            </a:pPr>
            <a:endParaRPr lang="en-US" sz="28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Виды налогов</a:t>
            </a:r>
            <a:endParaRPr lang="en-US" sz="4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1828800" y="2024063"/>
            <a:ext cx="762000" cy="665162"/>
            <a:chOff x="1110" y="2656"/>
            <a:chExt cx="1549" cy="1351"/>
          </a:xfrm>
        </p:grpSpPr>
        <p:sp>
          <p:nvSpPr>
            <p:cNvPr id="4096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096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0966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40967" name="Group 7"/>
          <p:cNvGrpSpPr>
            <a:grpSpLocks/>
          </p:cNvGrpSpPr>
          <p:nvPr/>
        </p:nvGrpSpPr>
        <p:grpSpPr bwMode="auto">
          <a:xfrm>
            <a:off x="1828800" y="2938463"/>
            <a:ext cx="762000" cy="665162"/>
            <a:chOff x="3174" y="2656"/>
            <a:chExt cx="1549" cy="1351"/>
          </a:xfrm>
        </p:grpSpPr>
        <p:sp>
          <p:nvSpPr>
            <p:cNvPr id="40968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0969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0970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3428992" y="2071678"/>
            <a:ext cx="308520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/>
              <a:t>По способу платежа</a:t>
            </a:r>
            <a:endParaRPr lang="en-US" sz="2400" dirty="0"/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3429000" y="3014663"/>
            <a:ext cx="28720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/>
              <a:t>По использованию</a:t>
            </a:r>
            <a:endParaRPr lang="en-US" sz="2400" dirty="0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0977" name="Group 17"/>
          <p:cNvGrpSpPr>
            <a:grpSpLocks/>
          </p:cNvGrpSpPr>
          <p:nvPr/>
        </p:nvGrpSpPr>
        <p:grpSpPr bwMode="auto">
          <a:xfrm>
            <a:off x="1643042" y="3857628"/>
            <a:ext cx="762000" cy="665162"/>
            <a:chOff x="1110" y="2656"/>
            <a:chExt cx="1549" cy="1351"/>
          </a:xfrm>
        </p:grpSpPr>
        <p:sp>
          <p:nvSpPr>
            <p:cNvPr id="40978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0979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0980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2786050" y="4000504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dirty="0" smtClean="0"/>
              <a:t>По месту поступления</a:t>
            </a:r>
            <a:endParaRPr lang="en-US" sz="2400" dirty="0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1785918" y="3929066"/>
            <a:ext cx="425451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92" name="Text Box 3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2214546" y="450057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0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643570" y="3643314"/>
            <a:ext cx="2857520" cy="1138246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dirty="0">
              <a:latin typeface="Verdana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1000100" y="3714752"/>
            <a:ext cx="2286000" cy="106680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dirty="0">
              <a:latin typeface="Verdana" pitchFamily="34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142976" y="3929066"/>
            <a:ext cx="2038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3600" dirty="0" smtClean="0">
                <a:solidFill>
                  <a:srgbClr val="000000"/>
                </a:solidFill>
              </a:rPr>
              <a:t>Прямые</a:t>
            </a:r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3222625" y="34083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017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34051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018" name="Freeform 10"/>
          <p:cNvSpPr>
            <a:spLocks/>
          </p:cNvSpPr>
          <p:nvPr/>
        </p:nvSpPr>
        <p:spPr bwMode="gray">
          <a:xfrm flipH="1">
            <a:off x="4875213" y="34083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grpSp>
        <p:nvGrpSpPr>
          <p:cNvPr id="43019" name="Group 11"/>
          <p:cNvGrpSpPr>
            <a:grpSpLocks/>
          </p:cNvGrpSpPr>
          <p:nvPr/>
        </p:nvGrpSpPr>
        <p:grpSpPr bwMode="auto">
          <a:xfrm>
            <a:off x="3048000" y="1781175"/>
            <a:ext cx="2998788" cy="1601788"/>
            <a:chOff x="1997" y="1314"/>
            <a:chExt cx="1889" cy="1009"/>
          </a:xfrm>
        </p:grpSpPr>
        <p:grpSp>
          <p:nvGrpSpPr>
            <p:cNvPr id="43020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dirty="0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dirty="0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dirty="0"/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dirty="0"/>
            </a:p>
          </p:txBody>
        </p:sp>
      </p:grp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3428992" y="2071678"/>
            <a:ext cx="221457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600" dirty="0" smtClean="0">
                <a:solidFill>
                  <a:srgbClr val="000000"/>
                </a:solidFill>
              </a:rPr>
              <a:t>Налоги</a:t>
            </a:r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5715008" y="3929066"/>
            <a:ext cx="28575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600" dirty="0" smtClean="0">
                <a:solidFill>
                  <a:srgbClr val="000000"/>
                </a:solidFill>
              </a:rPr>
              <a:t>Косвенные</a:t>
            </a:r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428860" y="714356"/>
            <a:ext cx="5638800" cy="835047"/>
          </a:xfrm>
        </p:spPr>
        <p:txBody>
          <a:bodyPr/>
          <a:lstStyle/>
          <a:p>
            <a:r>
              <a:rPr lang="ru-RU" dirty="0" smtClean="0"/>
              <a:t>По способу платежа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43027" grpId="0"/>
      <p:bldP spid="4302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Прямые налоги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85926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Comic Sans MS" pitchFamily="66" charset="0"/>
              </a:rPr>
              <a:t>берутся напрямую с физических и юридических лиц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3429000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К ним относятся: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omic Sans MS" pitchFamily="66" charset="0"/>
              </a:rPr>
              <a:t>подоходный налог с физических лиц;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omic Sans MS" pitchFamily="66" charset="0"/>
              </a:rPr>
              <a:t>налог с прибыли корпораций;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omic Sans MS" pitchFamily="66" charset="0"/>
              </a:rPr>
              <a:t>имущественный налог (уплачивается как физическими, так и юридическими лицами);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omic Sans MS" pitchFamily="66" charset="0"/>
              </a:rPr>
              <a:t> налог на сделки с капиталом;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omic Sans MS" pitchFamily="66" charset="0"/>
              </a:rPr>
              <a:t> налог с наследства и др.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7" name="Рисунок 6" descr="podohodnij_nal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4714892"/>
            <a:ext cx="2143108" cy="2143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Косвенные налоги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857364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Comic Sans MS" pitchFamily="66" charset="0"/>
              </a:rPr>
              <a:t>взимаются с товаров и услуг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Comic Sans MS" pitchFamily="66" charset="0"/>
              </a:rPr>
              <a:t>их уплачивают не все граждане, а те, кто покупает облагаемую налогом продукцию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3643314"/>
            <a:ext cx="72866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atin typeface="Comic Sans MS" pitchFamily="66" charset="0"/>
              </a:rPr>
              <a:t>К ним относятся:</a:t>
            </a:r>
          </a:p>
          <a:p>
            <a:pPr algn="r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налог на добавленную стоимость</a:t>
            </a:r>
          </a:p>
          <a:p>
            <a:pPr algn="r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 акцизы </a:t>
            </a:r>
          </a:p>
          <a:p>
            <a:pPr algn="r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таможенные пошлины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6" name="Рисунок 5" descr="ba61e81054eb35565999d8bfe232e3a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214818"/>
            <a:ext cx="22288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По использованию</a:t>
            </a:r>
            <a:endParaRPr lang="en-US" sz="2400" dirty="0"/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gray">
          <a:xfrm>
            <a:off x="1143000" y="1981200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60784"/>
                  <a:invGamma/>
                  <a:alpha val="12000"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4756" name="Oval 4"/>
          <p:cNvSpPr>
            <a:spLocks noChangeArrowheads="1"/>
          </p:cNvSpPr>
          <p:nvPr/>
        </p:nvSpPr>
        <p:spPr bwMode="gray">
          <a:xfrm>
            <a:off x="1447800" y="2286000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gray">
          <a:xfrm>
            <a:off x="4183063" y="2973388"/>
            <a:ext cx="378142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3200" b="1" dirty="0" smtClean="0"/>
              <a:t>Общие</a:t>
            </a:r>
            <a:endParaRPr lang="en-US" sz="3200" b="1" dirty="0"/>
          </a:p>
        </p:txBody>
      </p:sp>
      <p:sp>
        <p:nvSpPr>
          <p:cNvPr id="74760" name="AutoShape 8"/>
          <p:cNvSpPr>
            <a:spLocks noChangeArrowheads="1"/>
          </p:cNvSpPr>
          <p:nvPr/>
        </p:nvSpPr>
        <p:spPr bwMode="gray">
          <a:xfrm>
            <a:off x="4183063" y="4294188"/>
            <a:ext cx="378142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b="1" dirty="0" smtClean="0"/>
              <a:t>Специальные(целевые)</a:t>
            </a:r>
            <a:endParaRPr lang="en-US" sz="2400" b="1" dirty="0"/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gray">
          <a:xfrm>
            <a:off x="1785918" y="3357562"/>
            <a:ext cx="236622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ru-RU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Налоги</a:t>
            </a:r>
            <a:endParaRPr lang="en-US" sz="48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47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8" grpId="0" animBg="1"/>
      <p:bldP spid="747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928802"/>
            <a:ext cx="84296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i="1" u="sng" dirty="0" smtClean="0">
                <a:latin typeface="Comic Sans MS" pitchFamily="66" charset="0"/>
              </a:rPr>
              <a:t>Общие налоги </a:t>
            </a:r>
            <a:r>
              <a:rPr lang="ru-RU" sz="2400" dirty="0" smtClean="0">
                <a:latin typeface="Comic Sans MS" pitchFamily="66" charset="0"/>
              </a:rPr>
              <a:t>поступают в бюджет государства для финансирования общегосударственных мероприятий. </a:t>
            </a:r>
          </a:p>
          <a:p>
            <a:endParaRPr lang="ru-RU" sz="2400" dirty="0" smtClean="0">
              <a:latin typeface="Comic Sans MS" pitchFamily="66" charset="0"/>
            </a:endParaRPr>
          </a:p>
          <a:p>
            <a:pPr algn="r">
              <a:buFont typeface="Wingdings" pitchFamily="2" charset="2"/>
              <a:buChar char="q"/>
            </a:pPr>
            <a:r>
              <a:rPr lang="ru-RU" sz="2400" i="1" u="sng" dirty="0" smtClean="0">
                <a:latin typeface="Comic Sans MS" pitchFamily="66" charset="0"/>
              </a:rPr>
              <a:t>Специальные налоги</a:t>
            </a:r>
            <a:r>
              <a:rPr lang="ru-RU" sz="2400" dirty="0" smtClean="0">
                <a:latin typeface="Comic Sans MS" pitchFamily="66" charset="0"/>
              </a:rPr>
              <a:t> имеют строго определенное назначение, например, налоги на реализацию горюче-смазочных материалов поступают в дорожные фонды и предназначены для строительства, реконструкции и текущего ремонта дорог.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6" name="Рисунок 5" descr="ta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4643446"/>
            <a:ext cx="23812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298" y="642918"/>
            <a:ext cx="5638800" cy="487363"/>
          </a:xfrm>
        </p:spPr>
        <p:txBody>
          <a:bodyPr/>
          <a:lstStyle/>
          <a:p>
            <a:r>
              <a:rPr lang="ru-RU" dirty="0" smtClean="0"/>
              <a:t>По месту  поступления</a:t>
            </a:r>
            <a:endParaRPr lang="en-US" dirty="0"/>
          </a:p>
        </p:txBody>
      </p:sp>
      <p:grpSp>
        <p:nvGrpSpPr>
          <p:cNvPr id="89121" name="Group 33"/>
          <p:cNvGrpSpPr>
            <a:grpSpLocks/>
          </p:cNvGrpSpPr>
          <p:nvPr/>
        </p:nvGrpSpPr>
        <p:grpSpPr bwMode="auto">
          <a:xfrm>
            <a:off x="714348" y="2000240"/>
            <a:ext cx="7486531" cy="4572032"/>
            <a:chOff x="1177" y="1296"/>
            <a:chExt cx="3495" cy="2715"/>
          </a:xfrm>
        </p:grpSpPr>
        <p:sp>
          <p:nvSpPr>
            <p:cNvPr id="89106" name="Freeform 18"/>
            <p:cNvSpPr>
              <a:spLocks/>
            </p:cNvSpPr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003399">
                    <a:gamma/>
                    <a:tint val="0"/>
                    <a:invGamma/>
                  </a:srgbClr>
                </a:gs>
                <a:gs pos="100000">
                  <a:srgbClr val="003399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9107" name="Freeform 19"/>
            <p:cNvSpPr>
              <a:spLocks/>
            </p:cNvSpPr>
            <p:nvPr/>
          </p:nvSpPr>
          <p:spPr bwMode="gray">
            <a:xfrm rot="5461794">
              <a:off x="1859" y="1577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006699">
                    <a:gamma/>
                    <a:tint val="0"/>
                    <a:invGamma/>
                  </a:srgbClr>
                </a:gs>
                <a:gs pos="100000">
                  <a:srgbClr val="006699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9108" name="Freeform 20"/>
            <p:cNvSpPr>
              <a:spLocks/>
            </p:cNvSpPr>
            <p:nvPr/>
          </p:nvSpPr>
          <p:spPr bwMode="gray">
            <a:xfrm rot="-7471624">
              <a:off x="3024" y="614"/>
              <a:ext cx="725" cy="20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008A00">
                    <a:gamma/>
                    <a:tint val="0"/>
                    <a:invGamma/>
                  </a:srgbClr>
                </a:gs>
                <a:gs pos="100000">
                  <a:srgbClr val="008A00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grpSp>
          <p:nvGrpSpPr>
            <p:cNvPr id="89109" name="Group 21"/>
            <p:cNvGrpSpPr>
              <a:grpSpLocks/>
            </p:cNvGrpSpPr>
            <p:nvPr/>
          </p:nvGrpSpPr>
          <p:grpSpPr bwMode="auto">
            <a:xfrm>
              <a:off x="1177" y="1440"/>
              <a:ext cx="3335" cy="2571"/>
              <a:chOff x="768" y="1104"/>
              <a:chExt cx="3984" cy="3072"/>
            </a:xfrm>
          </p:grpSpPr>
          <p:sp>
            <p:nvSpPr>
              <p:cNvPr id="89110" name="Freeform 22"/>
              <p:cNvSpPr>
                <a:spLocks/>
              </p:cNvSpPr>
              <p:nvPr/>
            </p:nvSpPr>
            <p:spPr bwMode="gray">
              <a:xfrm>
                <a:off x="2784" y="1680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9BF8B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9111" name="Freeform 23"/>
              <p:cNvSpPr>
                <a:spLocks/>
              </p:cNvSpPr>
              <p:nvPr/>
            </p:nvSpPr>
            <p:spPr bwMode="gray">
              <a:xfrm rot="6256290">
                <a:off x="1583" y="1153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9BF8B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9112" name="Freeform 24"/>
              <p:cNvSpPr>
                <a:spLocks/>
              </p:cNvSpPr>
              <p:nvPr/>
            </p:nvSpPr>
            <p:spPr bwMode="gray">
              <a:xfrm rot="-6677128">
                <a:off x="3071" y="289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9BF8B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89113" name="Group 25"/>
            <p:cNvGrpSpPr>
              <a:grpSpLocks/>
            </p:cNvGrpSpPr>
            <p:nvPr/>
          </p:nvGrpSpPr>
          <p:grpSpPr bwMode="auto">
            <a:xfrm>
              <a:off x="2543" y="1899"/>
              <a:ext cx="844" cy="843"/>
              <a:chOff x="2016" y="1920"/>
              <a:chExt cx="1680" cy="1680"/>
            </a:xfrm>
          </p:grpSpPr>
          <p:sp>
            <p:nvSpPr>
              <p:cNvPr id="89114" name="Oval 2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F14343">
                      <a:gamma/>
                      <a:shade val="6078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89115" name="Freeform 2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sp>
          <p:nvSpPr>
            <p:cNvPr id="89116" name="Text Box 28"/>
            <p:cNvSpPr txBox="1">
              <a:spLocks noChangeArrowheads="1"/>
            </p:cNvSpPr>
            <p:nvPr/>
          </p:nvSpPr>
          <p:spPr bwMode="gray">
            <a:xfrm>
              <a:off x="2478" y="2187"/>
              <a:ext cx="982" cy="3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Налоги</a:t>
              </a:r>
              <a:endPara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9117" name="Text Box 29"/>
            <p:cNvSpPr txBox="1">
              <a:spLocks noChangeArrowheads="1"/>
            </p:cNvSpPr>
            <p:nvPr/>
          </p:nvSpPr>
          <p:spPr bwMode="auto">
            <a:xfrm>
              <a:off x="1585" y="2019"/>
              <a:ext cx="887" cy="3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sz="3200" dirty="0" smtClean="0"/>
                <a:t>Местные</a:t>
              </a:r>
              <a:endParaRPr lang="en-US" sz="3200" dirty="0"/>
            </a:p>
          </p:txBody>
        </p:sp>
        <p:sp>
          <p:nvSpPr>
            <p:cNvPr id="89118" name="Text Box 30"/>
            <p:cNvSpPr txBox="1">
              <a:spLocks noChangeArrowheads="1"/>
            </p:cNvSpPr>
            <p:nvPr/>
          </p:nvSpPr>
          <p:spPr bwMode="auto">
            <a:xfrm>
              <a:off x="3347" y="1497"/>
              <a:ext cx="1325" cy="3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3200" dirty="0" smtClean="0"/>
                <a:t>Федеральные</a:t>
              </a:r>
              <a:endParaRPr lang="en-US" sz="3200" dirty="0"/>
            </a:p>
          </p:txBody>
        </p:sp>
        <p:sp>
          <p:nvSpPr>
            <p:cNvPr id="89119" name="Text Box 31"/>
            <p:cNvSpPr txBox="1">
              <a:spLocks noChangeArrowheads="1"/>
            </p:cNvSpPr>
            <p:nvPr/>
          </p:nvSpPr>
          <p:spPr bwMode="auto">
            <a:xfrm>
              <a:off x="2069" y="3104"/>
              <a:ext cx="1367" cy="3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sz="3200" dirty="0" smtClean="0"/>
                <a:t>Региональные</a:t>
              </a:r>
              <a:endParaRPr lang="en-US" sz="3200" dirty="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203gl">
  <a:themeElements>
    <a:clrScheme name="Тема Office 3">
      <a:dk1>
        <a:srgbClr val="000000"/>
      </a:dk1>
      <a:lt1>
        <a:srgbClr val="FFFFFF"/>
      </a:lt1>
      <a:dk2>
        <a:srgbClr val="220D8D"/>
      </a:dk2>
      <a:lt2>
        <a:srgbClr val="C0C0C0"/>
      </a:lt2>
      <a:accent1>
        <a:srgbClr val="E5730B"/>
      </a:accent1>
      <a:accent2>
        <a:srgbClr val="4FB0E1"/>
      </a:accent2>
      <a:accent3>
        <a:srgbClr val="FFFFFF"/>
      </a:accent3>
      <a:accent4>
        <a:srgbClr val="000000"/>
      </a:accent4>
      <a:accent5>
        <a:srgbClr val="F0BCAA"/>
      </a:accent5>
      <a:accent6>
        <a:srgbClr val="479FCC"/>
      </a:accent6>
      <a:hlink>
        <a:srgbClr val="1A72D2"/>
      </a:hlink>
      <a:folHlink>
        <a:srgbClr val="AAC856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229450"/>
        </a:accent1>
        <a:accent2>
          <a:srgbClr val="E3892F"/>
        </a:accent2>
        <a:accent3>
          <a:srgbClr val="FFFFFF"/>
        </a:accent3>
        <a:accent4>
          <a:srgbClr val="000000"/>
        </a:accent4>
        <a:accent5>
          <a:srgbClr val="ABC8B3"/>
        </a:accent5>
        <a:accent6>
          <a:srgbClr val="CE7C2A"/>
        </a:accent6>
        <a:hlink>
          <a:srgbClr val="0099CC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220D8D"/>
        </a:dk2>
        <a:lt2>
          <a:srgbClr val="C0C0C0"/>
        </a:lt2>
        <a:accent1>
          <a:srgbClr val="865DE3"/>
        </a:accent1>
        <a:accent2>
          <a:srgbClr val="4FB0E1"/>
        </a:accent2>
        <a:accent3>
          <a:srgbClr val="FFFFFF"/>
        </a:accent3>
        <a:accent4>
          <a:srgbClr val="000000"/>
        </a:accent4>
        <a:accent5>
          <a:srgbClr val="C3B6EF"/>
        </a:accent5>
        <a:accent6>
          <a:srgbClr val="479FCC"/>
        </a:accent6>
        <a:hlink>
          <a:srgbClr val="1A72D2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220D8D"/>
        </a:dk2>
        <a:lt2>
          <a:srgbClr val="C0C0C0"/>
        </a:lt2>
        <a:accent1>
          <a:srgbClr val="E5730B"/>
        </a:accent1>
        <a:accent2>
          <a:srgbClr val="4FB0E1"/>
        </a:accent2>
        <a:accent3>
          <a:srgbClr val="FFFFFF"/>
        </a:accent3>
        <a:accent4>
          <a:srgbClr val="000000"/>
        </a:accent4>
        <a:accent5>
          <a:srgbClr val="F0BCAA"/>
        </a:accent5>
        <a:accent6>
          <a:srgbClr val="479FCC"/>
        </a:accent6>
        <a:hlink>
          <a:srgbClr val="1A72D2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cdb2004203gl</Template>
  <TotalTime>280</TotalTime>
  <Words>272</Words>
  <Application>Microsoft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cdb2004203gl</vt:lpstr>
      <vt:lpstr>Image</vt:lpstr>
      <vt:lpstr>Налоги</vt:lpstr>
      <vt:lpstr>Слайд 2</vt:lpstr>
      <vt:lpstr>Виды налогов</vt:lpstr>
      <vt:lpstr>По способу платежа </vt:lpstr>
      <vt:lpstr>Прямые налоги</vt:lpstr>
      <vt:lpstr>Косвенные налоги</vt:lpstr>
      <vt:lpstr>По использованию</vt:lpstr>
      <vt:lpstr>Слайд 8</vt:lpstr>
      <vt:lpstr>По месту  поступления</vt:lpstr>
      <vt:lpstr>Федеральные налоги и сборы</vt:lpstr>
      <vt:lpstr>Региональные налоги</vt:lpstr>
      <vt:lpstr>Местные налоги</vt:lpstr>
    </vt:vector>
  </TitlesOfParts>
  <Company>Guilddesign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Налоги</dc:title>
  <dc:creator>Dom</dc:creator>
  <cp:lastModifiedBy>kabinet106</cp:lastModifiedBy>
  <cp:revision>31</cp:revision>
  <dcterms:created xsi:type="dcterms:W3CDTF">2009-03-10T14:43:25Z</dcterms:created>
  <dcterms:modified xsi:type="dcterms:W3CDTF">2009-03-14T05:10:46Z</dcterms:modified>
</cp:coreProperties>
</file>